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0" r:id="rId3"/>
    <p:sldId id="2462" r:id="rId4"/>
    <p:sldId id="257" r:id="rId5"/>
    <p:sldId id="2463" r:id="rId6"/>
    <p:sldId id="2464" r:id="rId7"/>
    <p:sldId id="2465" r:id="rId8"/>
    <p:sldId id="2466" r:id="rId9"/>
    <p:sldId id="2467" r:id="rId10"/>
    <p:sldId id="2480" r:id="rId11"/>
    <p:sldId id="2481" r:id="rId12"/>
    <p:sldId id="2482" r:id="rId13"/>
    <p:sldId id="2483" r:id="rId14"/>
    <p:sldId id="2484" r:id="rId15"/>
    <p:sldId id="2485" r:id="rId16"/>
    <p:sldId id="2486" r:id="rId17"/>
    <p:sldId id="2469" r:id="rId18"/>
    <p:sldId id="2468" r:id="rId19"/>
    <p:sldId id="2472" r:id="rId20"/>
    <p:sldId id="2473" r:id="rId21"/>
    <p:sldId id="2474" r:id="rId22"/>
    <p:sldId id="2475" r:id="rId23"/>
    <p:sldId id="2470" r:id="rId24"/>
    <p:sldId id="2476" r:id="rId25"/>
    <p:sldId id="2477" r:id="rId26"/>
    <p:sldId id="2488" r:id="rId27"/>
    <p:sldId id="2489" r:id="rId28"/>
    <p:sldId id="2490" r:id="rId29"/>
    <p:sldId id="2491" r:id="rId30"/>
    <p:sldId id="2493" r:id="rId31"/>
    <p:sldId id="2494" r:id="rId32"/>
    <p:sldId id="2495" r:id="rId33"/>
    <p:sldId id="2496" r:id="rId34"/>
    <p:sldId id="2492" r:id="rId35"/>
    <p:sldId id="2471" r:id="rId36"/>
    <p:sldId id="2478" r:id="rId37"/>
    <p:sldId id="247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3F3F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C4892-2B1C-4CF4-95D1-B31F94979D0F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03251-155E-4E81-98A5-11C07BCF8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1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B5DA-946B-B82A-68DC-B3B4CDBF2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F407E-CC79-8B51-6B69-547316897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7FB8D-355B-E88D-D5C0-030F778EF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9C0B-D07B-4F64-8C15-7242AF454025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6D762-7FAC-F5C7-A7C8-7EF06AB48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5B598-16F8-F45D-A72C-5EAD76E6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8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203F8-FBA4-692F-14E0-93211A64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D885B-83BB-79AF-8BC9-D5DED4F06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2D44E-24CC-085B-CA0B-8D1FEDF7D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FC16-BFB1-4D6D-9894-DAEFC41EF63B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D8512-655B-8CFE-0698-FE375800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EBED4-341B-6E20-F890-F04B9A7B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4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605F0F-5CC9-50D9-E162-CC6054C08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A4A46-C7F4-6DCE-5880-533618091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1F554-B1AE-39E9-81AE-EBB4AADA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BC066-1BE7-4F4A-80FD-826C3FDC4F5E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83263-A11E-B92B-EF70-F39FB6AD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F3C1C-73C8-397A-2101-BBFBF0DF6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41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6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97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16E9-7F79-D8C1-F5FB-97E4D6A05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4B979-9597-86E1-5898-A713715A0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7FC88-1C1B-50C3-BC89-B024D4FDE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6652-EC47-4F46-8BDD-814A3110C235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F91EF-C0B3-618C-97CA-0FDF1F46D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18AAD-4C48-F7E6-AC14-AD405BB7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5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034D-57E9-4CB7-7E02-353616DC9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3526F-C4E0-7EC0-A6C6-19A7FD5DA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70ADE-1CD5-668C-4446-AAEAF2AB1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148C0-7A8C-4D46-A85E-EEB6E7A132B2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7DA64-A473-88FB-487C-1FC2594C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8FABF-A1B3-5642-DB1E-71F79E41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22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B149-2D7B-83D0-5251-A43D278E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99857-F62C-9A1F-D416-BF629988A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A290A-7845-B04B-2714-EE3124B35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9C002-00D7-CBB2-F199-DDBCF09E4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37B9-C3B9-4B5F-994A-2ABB2CC2F4BA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F7F7C-D6EF-CD15-1DB1-36EEF22C6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CB3B3-3F38-E38D-B54E-CF5763A7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37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A36C-F6CE-A3E9-671F-5A9998D9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126D4-D2F4-21FD-B662-8D989BC11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C2D26-808A-E0B4-2CC3-4BEB3BF23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5C5812-740B-79C8-1581-82C35B0B9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933103-5CE2-9D36-7950-888BBACE8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4F1A24-F4E1-4BD7-D60E-A17135B4A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49404-8CB7-41E2-8CE8-88FC533C348B}" type="datetime1">
              <a:rPr lang="en-US" smtClean="0"/>
              <a:t>7/10/2023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0732CB-789F-632C-8DC1-EBEA9D1E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57B893-8E69-CAAE-830B-2FCDD0B9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46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CC05B-BC58-3D4D-D5C8-CDC920EF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6AB58B-3557-9A1D-2A19-CA457CE63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5F8E-C231-4DAA-9F39-0B433324C106}" type="datetime1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0100F-6CC4-9CD0-BF9C-4D3D29B7F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364E0-5AD9-069C-A98A-E07538C5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85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0F3BC-DAB5-1C71-B216-C27FDF5C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A275-84CF-4C66-9638-E75852826363}" type="datetime1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10A285-2D70-EE3B-54F5-325A38E63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5FA79-2CD8-0905-653A-91D164DE6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6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F1C0-2AE1-3F99-3A7B-390FE75C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F2E2F-1F39-2FCA-FF51-D3698EB98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824C1-736B-0C66-554C-D4C9E1064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B7827-DE64-59F1-2EBE-2F17BF216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AA43-FBE9-4665-B903-FB8E3B390675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76AEC-E60B-DA1B-2362-0F5D6426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D3755-938B-5DA2-F980-579B1B28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3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8AA9-0DA0-DA97-2E12-199D2E5B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BFF634-6F74-B219-57BD-FACDB74E9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510DA-EE06-A866-F466-731723465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D3D80-5C0E-1A27-0678-7B2F4CAFD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862B-F282-4193-A7B0-6B41F5969DB4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A52E4-6BB7-E9B6-6F6A-644686B74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7CDA8-A58E-4CE1-14AA-AB6097B8E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78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E2492-E903-40AB-9628-82D21A0E1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8835A-A2D0-E6B0-C4D2-7A458BB1D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AA4A5-9B5A-4049-F050-549F30EB9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AE7AE-7463-4974-B2D0-52997E33A6AC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F4FB8-76F2-B821-B057-75866E801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FD0F1-2FE1-4DCB-6577-2EAD8FC35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BE696-B280-49E6-9A66-C3346FB07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99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dots&#10;&#10;Description automatically generated">
            <a:extLst>
              <a:ext uri="{FF2B5EF4-FFF2-40B4-BE49-F238E27FC236}">
                <a16:creationId xmlns:a16="http://schemas.microsoft.com/office/drawing/2014/main" id="{C7BE369D-B687-1A22-4D54-51FC95A26A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DF2C73-1437-241C-6962-D03172B29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499" y="2484120"/>
            <a:ext cx="10287000" cy="1494076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Passenger Flow Tracking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68529-74C5-5124-91A9-BC89F9360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3170" y="3978196"/>
            <a:ext cx="7405660" cy="88336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Anomaly Detection </a:t>
            </a:r>
            <a:r>
              <a:rPr lang="ar-EG" sz="3200" dirty="0">
                <a:solidFill>
                  <a:srgbClr val="FFFFFF"/>
                </a:solidFill>
              </a:rPr>
              <a:t>|</a:t>
            </a:r>
            <a:r>
              <a:rPr lang="en-US" sz="3200" dirty="0">
                <a:solidFill>
                  <a:srgbClr val="FFFFFF"/>
                </a:solidFill>
              </a:rPr>
              <a:t> Smart Surveillance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4CDF4-BA39-8469-4E3C-AADBD01BE9AC}"/>
              </a:ext>
            </a:extLst>
          </p:cNvPr>
          <p:cNvSpPr txBox="1"/>
          <p:nvPr/>
        </p:nvSpPr>
        <p:spPr>
          <a:xfrm>
            <a:off x="5242248" y="6304002"/>
            <a:ext cx="170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July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36EA03-BF04-8B85-3DD9-E7EC6FE92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52" b="93660" l="5706" r="96697">
                        <a14:foregroundMark x1="11411" y1="54179" x2="11111" y2="41499"/>
                        <a14:foregroundMark x1="9610" y1="55043" x2="17117" y2="26513"/>
                        <a14:foregroundMark x1="17117" y1="26513" x2="42643" y2="13256"/>
                        <a14:foregroundMark x1="42643" y1="13256" x2="75976" y2="17579"/>
                        <a14:foregroundMark x1="75976" y1="17579" x2="90691" y2="42363"/>
                        <a14:foregroundMark x1="90691" y1="42363" x2="88589" y2="66859"/>
                        <a14:foregroundMark x1="88589" y1="66859" x2="63964" y2="86455"/>
                        <a14:foregroundMark x1="63964" y1="86455" x2="34234" y2="88184"/>
                        <a14:foregroundMark x1="34234" y1="88184" x2="9309" y2="63401"/>
                        <a14:foregroundMark x1="9309" y1="63401" x2="8108" y2="45533"/>
                        <a14:foregroundMark x1="35736" y1="75793" x2="72673" y2="61383"/>
                        <a14:foregroundMark x1="72673" y1="61383" x2="50150" y2="31988"/>
                        <a14:foregroundMark x1="50150" y1="31988" x2="47447" y2="22478"/>
                        <a14:foregroundMark x1="46547" y1="36023" x2="32733" y2="63977"/>
                        <a14:foregroundMark x1="32733" y1="63977" x2="36637" y2="43516"/>
                        <a14:foregroundMark x1="49550" y1="46974" x2="29429" y2="65706"/>
                        <a14:foregroundMark x1="29429" y1="65706" x2="61562" y2="65994"/>
                        <a14:foregroundMark x1="51051" y1="49568" x2="46547" y2="56484"/>
                        <a14:foregroundMark x1="49249" y1="76657" x2="67267" y2="77522"/>
                        <a14:foregroundMark x1="53754" y1="6916" x2="29429" y2="11527"/>
                        <a14:foregroundMark x1="6399" y1="57669" x2="6006" y2="61960"/>
                        <a14:foregroundMark x1="7563" y1="44957" x2="6590" y2="55585"/>
                        <a14:foregroundMark x1="8408" y1="35735" x2="7695" y2="43516"/>
                        <a14:foregroundMark x1="9009" y1="67435" x2="21321" y2="85879"/>
                        <a14:foregroundMark x1="21321" y1="85879" x2="45345" y2="91354"/>
                        <a14:foregroundMark x1="44144" y1="93660" x2="69369" y2="89914"/>
                        <a14:foregroundMark x1="69369" y1="89914" x2="86787" y2="76081"/>
                        <a14:foregroundMark x1="86787" y1="76081" x2="88288" y2="73199"/>
                        <a14:foregroundMark x1="90090" y1="68876" x2="96697" y2="45533"/>
                        <a14:foregroundMark x1="96697" y1="45533" x2="92793" y2="34582"/>
                        <a14:backgroundMark x1="2102" y1="43516" x2="2102" y2="44957"/>
                        <a14:backgroundMark x1="2102" y1="56196" x2="2402" y2="582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3797" cy="14940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198F4E8-5903-1474-79A7-D32856FD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680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FC6DA7DC-C237-CCB8-FDD6-6FE696BC4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632" y="1690688"/>
            <a:ext cx="8863437" cy="480218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1" y="243076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State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5041C-9C7E-BD58-D9EB-4648B9CE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784421"/>
      </p:ext>
    </p:extLst>
  </p:cSld>
  <p:clrMapOvr>
    <a:masterClrMapping/>
  </p:clrMapOvr>
  <p:transition spd="slow">
    <p:cover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1" y="243076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Toolbar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5041C-9C7E-BD58-D9EB-4648B9CE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E56A558-4874-51C6-CBE8-9F5A91465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79" y="5021723"/>
            <a:ext cx="6925642" cy="59063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A23B57-5194-8E93-3562-D96FA856B5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3223860"/>
            <a:ext cx="11677649" cy="4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9510"/>
      </p:ext>
    </p:extLst>
  </p:cSld>
  <p:clrMapOvr>
    <a:masterClrMapping/>
  </p:clrMapOvr>
  <p:transition spd="slow">
    <p:cover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1" y="243076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Normal State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5041C-9C7E-BD58-D9EB-4648B9CE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erson walking on a sidewalk&#10;&#10;Description automatically generated">
            <a:extLst>
              <a:ext uri="{FF2B5EF4-FFF2-40B4-BE49-F238E27FC236}">
                <a16:creationId xmlns:a16="http://schemas.microsoft.com/office/drawing/2014/main" id="{F94A2A2C-A587-5E63-A092-359F30F25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73" y="1760581"/>
            <a:ext cx="9778254" cy="485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41949"/>
      </p:ext>
    </p:extLst>
  </p:cSld>
  <p:clrMapOvr>
    <a:masterClrMapping/>
  </p:clrMapOvr>
  <p:transition spd="slow">
    <p:cover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1" y="243076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Anomaly State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5041C-9C7E-BD58-D9EB-4648B9CE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 shot of a car parking lot&#10;&#10;Description automatically generated">
            <a:extLst>
              <a:ext uri="{FF2B5EF4-FFF2-40B4-BE49-F238E27FC236}">
                <a16:creationId xmlns:a16="http://schemas.microsoft.com/office/drawing/2014/main" id="{CF08173C-926E-97DE-C3EF-FCCF846BA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05" y="2036549"/>
            <a:ext cx="8801590" cy="44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35087"/>
      </p:ext>
    </p:extLst>
  </p:cSld>
  <p:clrMapOvr>
    <a:masterClrMapping/>
  </p:clrMapOvr>
  <p:transition spd="slow">
    <p:cover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1" y="243076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Program Running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5041C-9C7E-BD58-D9EB-4648B9CE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screenshot of a video camera&#10;&#10;Description automatically generated">
            <a:extLst>
              <a:ext uri="{FF2B5EF4-FFF2-40B4-BE49-F238E27FC236}">
                <a16:creationId xmlns:a16="http://schemas.microsoft.com/office/drawing/2014/main" id="{D7D97716-1DAD-979E-154F-46125CC7E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26" y="1786436"/>
            <a:ext cx="9097348" cy="493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40248"/>
      </p:ext>
    </p:extLst>
  </p:cSld>
  <p:clrMapOvr>
    <a:masterClrMapping/>
  </p:clrMapOvr>
  <p:transition spd="slow">
    <p:cover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1" y="243076"/>
            <a:ext cx="12191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Screenshot of The Anomaly is Saved in a Folder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5041C-9C7E-BD58-D9EB-4648B9CE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D076123-A40F-AFB7-ED14-50031FC3A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88" y="2498792"/>
            <a:ext cx="7170423" cy="422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68532"/>
      </p:ext>
    </p:extLst>
  </p:cSld>
  <p:clrMapOvr>
    <a:masterClrMapping/>
  </p:clrMapOvr>
  <p:transition spd="slow">
    <p:cover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1" y="243076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Notification is Sent via Email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5041C-9C7E-BD58-D9EB-4648B9CE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1968F1E6-CDED-69FD-2500-88ABDC7E7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1950098"/>
            <a:ext cx="30861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3FC7CD-A709-53DC-E894-B159524F1E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6197" y="0"/>
            <a:ext cx="608518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257375E-9815-4EFA-5C28-C7F9CCE44310}"/>
              </a:ext>
            </a:extLst>
          </p:cNvPr>
          <p:cNvSpPr/>
          <p:nvPr/>
        </p:nvSpPr>
        <p:spPr>
          <a:xfrm>
            <a:off x="12481560" y="-47658"/>
            <a:ext cx="322984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47D849-6282-495F-53C7-0890096CEAB8}"/>
              </a:ext>
            </a:extLst>
          </p:cNvPr>
          <p:cNvSpPr txBox="1"/>
          <p:nvPr/>
        </p:nvSpPr>
        <p:spPr>
          <a:xfrm>
            <a:off x="13082953" y="1112842"/>
            <a:ext cx="5516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18" name="Picture 17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9C5E29AD-37C8-F617-12EA-DDB86AEE7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54" y="3146597"/>
            <a:ext cx="5516880" cy="366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46471"/>
      </p:ext>
    </p:extLst>
  </p:cSld>
  <p:clrMapOvr>
    <a:masterClrMapping/>
  </p:clrMapOvr>
  <p:transition spd="slow">
    <p:cover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FD2F8B-0120-5384-343A-37A3DD345465}"/>
              </a:ext>
            </a:extLst>
          </p:cNvPr>
          <p:cNvSpPr/>
          <p:nvPr/>
        </p:nvSpPr>
        <p:spPr>
          <a:xfrm>
            <a:off x="6675120" y="0"/>
            <a:ext cx="5516880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75BF0-CE12-9F5A-8CF0-ED0F68C8A084}"/>
              </a:ext>
            </a:extLst>
          </p:cNvPr>
          <p:cNvSpPr txBox="1"/>
          <p:nvPr/>
        </p:nvSpPr>
        <p:spPr>
          <a:xfrm>
            <a:off x="6675120" y="1160500"/>
            <a:ext cx="5516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4476E58-2D31-D775-4416-0AE24DC2F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pic>
        <p:nvPicPr>
          <p:cNvPr id="4" name="Picture 3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3ABD345B-2CF2-044A-D3FF-3E74CE979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21" y="3194255"/>
            <a:ext cx="5516880" cy="366374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96315-DF6B-E8B0-764E-251F1A80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805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pic>
        <p:nvPicPr>
          <p:cNvPr id="7" name="Content Placeholder 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489BAC72-AE9A-C170-3266-8903ECB7D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71" y="2538444"/>
            <a:ext cx="11052457" cy="282838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0" y="582692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with I3D Model</a:t>
            </a:r>
            <a:endParaRPr lang="en-US" sz="72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3DB2A8-CAC6-6400-750A-33E48BE2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114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0" y="582692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Anomaly Prediction with Robust Temporal Feature Magnitude Learning (RTFM) Model</a:t>
            </a:r>
            <a:endParaRPr lang="en-US" sz="54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diagram of a model&#10;&#10;Description automatically generated">
            <a:extLst>
              <a:ext uri="{FF2B5EF4-FFF2-40B4-BE49-F238E27FC236}">
                <a16:creationId xmlns:a16="http://schemas.microsoft.com/office/drawing/2014/main" id="{5B0BD2A3-C88B-3A18-B60B-9D29ADFB7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31" y="2369919"/>
            <a:ext cx="6617337" cy="423455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7772A4-B570-4EF5-6522-DD251259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95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Meet the team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lnSpc>
                <a:spcPct val="90000"/>
              </a:lnSpc>
            </a:pPr>
            <a:r>
              <a:rPr lang="en-US" sz="1500" spc="300"/>
              <a:t>Said Khaled Said Ashour</a:t>
            </a:r>
            <a:br>
              <a:rPr lang="en-US" sz="1500" spc="300"/>
            </a:br>
            <a:endParaRPr lang="en-US" sz="1500" spc="300"/>
          </a:p>
          <a:p>
            <a:pPr marL="0">
              <a:lnSpc>
                <a:spcPct val="90000"/>
              </a:lnSpc>
            </a:pPr>
            <a:r>
              <a:rPr lang="en-US" sz="1500" spc="300"/>
              <a:t>Anas Ahmed Mohamed</a:t>
            </a:r>
            <a:br>
              <a:rPr lang="en-US" sz="1500" spc="300"/>
            </a:br>
            <a:endParaRPr lang="en-US" sz="1500" spc="300"/>
          </a:p>
          <a:p>
            <a:pPr marL="0">
              <a:lnSpc>
                <a:spcPct val="90000"/>
              </a:lnSpc>
            </a:pPr>
            <a:r>
              <a:rPr lang="en-US" sz="1500" spc="300"/>
              <a:t>Gamal Ahmed AbdElhakm</a:t>
            </a:r>
            <a:br>
              <a:rPr lang="en-US" sz="1500" spc="300"/>
            </a:br>
            <a:endParaRPr lang="en-US" sz="1500" spc="300"/>
          </a:p>
          <a:p>
            <a:pPr marL="0">
              <a:lnSpc>
                <a:spcPct val="90000"/>
              </a:lnSpc>
            </a:pPr>
            <a:r>
              <a:rPr lang="en-US" sz="1500" spc="300"/>
              <a:t>Mahmoud Ali Mahmoud</a:t>
            </a:r>
            <a:br>
              <a:rPr lang="en-US" sz="1500"/>
            </a:br>
            <a:endParaRPr lang="en-US" sz="1500"/>
          </a:p>
          <a:p>
            <a:pPr marL="0">
              <a:lnSpc>
                <a:spcPct val="90000"/>
              </a:lnSpc>
            </a:pPr>
            <a:r>
              <a:rPr lang="en-US" sz="1500" spc="300"/>
              <a:t>Mohamed Zien El Abdeen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Placeholder 35" descr="A person wearing glasses and a jacket&#10;&#10;Description automatically generated">
            <a:extLst>
              <a:ext uri="{FF2B5EF4-FFF2-40B4-BE49-F238E27FC236}">
                <a16:creationId xmlns:a16="http://schemas.microsoft.com/office/drawing/2014/main" id="{8D18E100-D052-0C85-6066-A883A1D64E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Picture Placeholder 29" descr="A person taking a selfie&#10;&#10;Description automatically generated">
            <a:extLst>
              <a:ext uri="{FF2B5EF4-FFF2-40B4-BE49-F238E27FC236}">
                <a16:creationId xmlns:a16="http://schemas.microsoft.com/office/drawing/2014/main" id="{2BC42BDF-9D60-3DFE-2530-B9D6FAA61F0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38" name="Picture Placeholder 37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5E23F909-6501-E8E1-B449-7290F551057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4484" y="6108192"/>
            <a:ext cx="548640" cy="548640"/>
          </a:xfrm>
          <a:prstGeom prst="ellipse">
            <a:avLst/>
          </a:prstGeom>
          <a:solidFill>
            <a:srgbClr val="374452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algn="ctr">
              <a:spcAft>
                <a:spcPts val="600"/>
              </a:spcAft>
            </a:pPr>
            <a:fld id="{8C2E478F-E849-4A8C-AF1F-CBCC78A7CBFA}" type="slidenum">
              <a:rPr lang="en-US" sz="26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spcAft>
                  <a:spcPts val="600"/>
                </a:spcAft>
              </a:pPr>
              <a:t>2</a:t>
            </a:fld>
            <a:endParaRPr lang="en-US" sz="15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Picture Placeholder 41" descr="A person standing in front of a tree&#10;&#10;Description automatically generated">
            <a:extLst>
              <a:ext uri="{FF2B5EF4-FFF2-40B4-BE49-F238E27FC236}">
                <a16:creationId xmlns:a16="http://schemas.microsoft.com/office/drawing/2014/main" id="{ACEF0A1E-FC86-797D-BB67-1762FE687C3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B105C5-09E8-9A72-F8C2-2FFAB6210ED1}"/>
              </a:ext>
            </a:extLst>
          </p:cNvPr>
          <p:cNvSpPr/>
          <p:nvPr/>
        </p:nvSpPr>
        <p:spPr>
          <a:xfrm>
            <a:off x="7731889" y="6273478"/>
            <a:ext cx="1446835" cy="58452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Picture Placeholder 33" descr="A person wearing glasses and a brown jacket&#10;&#10;Description automatically generated">
            <a:extLst>
              <a:ext uri="{FF2B5EF4-FFF2-40B4-BE49-F238E27FC236}">
                <a16:creationId xmlns:a16="http://schemas.microsoft.com/office/drawing/2014/main" id="{7FB40F8F-3AB1-60B0-6B17-EAD221FAAE0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0" y="58269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with YOLOv8 Model</a:t>
            </a:r>
            <a:endParaRPr lang="en-US" sz="6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erson walking on a road&#10;&#10;Description automatically generated">
            <a:extLst>
              <a:ext uri="{FF2B5EF4-FFF2-40B4-BE49-F238E27FC236}">
                <a16:creationId xmlns:a16="http://schemas.microsoft.com/office/drawing/2014/main" id="{40D65E01-82DC-8432-7D5E-4E9C2B497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49" y="1938735"/>
            <a:ext cx="9800301" cy="452482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62023B-E7F5-95D8-1B64-FF14DCD1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310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0" y="58269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  <a:endParaRPr lang="en-US" sz="6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8B3B37-F083-76AB-72BD-7B172F83F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957" y="3521458"/>
            <a:ext cx="5264863" cy="830747"/>
          </a:xfrm>
          <a:prstGeom prst="snip2DiagRect">
            <a:avLst>
              <a:gd name="adj1" fmla="val 0"/>
              <a:gd name="adj2" fmla="val 31343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1BB5D5-E298-C820-043B-44F6A92D5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6777" y="1815922"/>
            <a:ext cx="5598698" cy="4328776"/>
          </a:xfrm>
          <a:prstGeom prst="snip2DiagRect">
            <a:avLst>
              <a:gd name="adj1" fmla="val 0"/>
              <a:gd name="adj2" fmla="val 18779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9747F8-291A-0A40-25F9-90DBFA5CF795}"/>
              </a:ext>
            </a:extLst>
          </p:cNvPr>
          <p:cNvSpPr txBox="1"/>
          <p:nvPr/>
        </p:nvSpPr>
        <p:spPr>
          <a:xfrm>
            <a:off x="490957" y="4352205"/>
            <a:ext cx="194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DFD context level</a:t>
            </a:r>
            <a:endParaRPr lang="en-US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D27366-2437-97A7-8853-627EA6462551}"/>
              </a:ext>
            </a:extLst>
          </p:cNvPr>
          <p:cNvSpPr txBox="1"/>
          <p:nvPr/>
        </p:nvSpPr>
        <p:spPr>
          <a:xfrm>
            <a:off x="6246777" y="6144698"/>
            <a:ext cx="194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DFD level 0</a:t>
            </a:r>
            <a:endParaRPr lang="en-US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262CEDD-D133-0430-E300-D510AC557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9BBE696-B280-49E6-9A66-C3346FB07A22}" type="slidenum"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789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0" y="58269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  <a:endParaRPr lang="en-US" sz="6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324A4-B2F4-73DB-7079-95A357C62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492" y="1690688"/>
            <a:ext cx="5360047" cy="4482564"/>
          </a:xfrm>
          <a:prstGeom prst="roundRect">
            <a:avLst>
              <a:gd name="adj" fmla="val 74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A16095-9AA9-8686-D931-54F90E3A1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8647" y="1909341"/>
            <a:ext cx="5801660" cy="4045257"/>
          </a:xfrm>
          <a:prstGeom prst="roundRect">
            <a:avLst>
              <a:gd name="adj" fmla="val 762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9BAD77-56E5-19B9-4C6E-93F8E1BEC159}"/>
              </a:ext>
            </a:extLst>
          </p:cNvPr>
          <p:cNvSpPr txBox="1"/>
          <p:nvPr/>
        </p:nvSpPr>
        <p:spPr>
          <a:xfrm>
            <a:off x="570492" y="6275308"/>
            <a:ext cx="227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DFD level 1: RTFM</a:t>
            </a:r>
            <a:endParaRPr lang="en-US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920A1C-785C-E2A9-6B96-FDCF5EEEA290}"/>
              </a:ext>
            </a:extLst>
          </p:cNvPr>
          <p:cNvSpPr txBox="1"/>
          <p:nvPr/>
        </p:nvSpPr>
        <p:spPr>
          <a:xfrm>
            <a:off x="6096000" y="5988585"/>
            <a:ext cx="227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DFD level 1: YOLO</a:t>
            </a:r>
            <a:endParaRPr lang="en-US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CF7287-8062-F22D-24CC-3A296AC75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6197" y="0"/>
            <a:ext cx="608518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BB2FCA2-C836-A33D-F021-1AED3C03AE35}"/>
              </a:ext>
            </a:extLst>
          </p:cNvPr>
          <p:cNvSpPr/>
          <p:nvPr/>
        </p:nvSpPr>
        <p:spPr>
          <a:xfrm>
            <a:off x="12481560" y="-47658"/>
            <a:ext cx="322984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D4FB5-36EB-62CF-9EC0-077976968E97}"/>
              </a:ext>
            </a:extLst>
          </p:cNvPr>
          <p:cNvSpPr txBox="1"/>
          <p:nvPr/>
        </p:nvSpPr>
        <p:spPr>
          <a:xfrm>
            <a:off x="12228415" y="1136690"/>
            <a:ext cx="5516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pic>
        <p:nvPicPr>
          <p:cNvPr id="17" name="Picture 16" descr="A magnifying glass with colorful lines&#10;&#10;Description automatically generated">
            <a:extLst>
              <a:ext uri="{FF2B5EF4-FFF2-40B4-BE49-F238E27FC236}">
                <a16:creationId xmlns:a16="http://schemas.microsoft.com/office/drawing/2014/main" id="{CC19ACA1-257B-9217-CBE4-6CA1995C7B32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415" y="3024180"/>
            <a:ext cx="5715000" cy="3810000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9479611-92E4-E52C-D6EE-DDC85771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04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FD2F8B-0120-5384-343A-37A3DD345465}"/>
              </a:ext>
            </a:extLst>
          </p:cNvPr>
          <p:cNvSpPr/>
          <p:nvPr/>
        </p:nvSpPr>
        <p:spPr>
          <a:xfrm>
            <a:off x="6675120" y="0"/>
            <a:ext cx="551688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75BF0-CE12-9F5A-8CF0-ED0F68C8A084}"/>
              </a:ext>
            </a:extLst>
          </p:cNvPr>
          <p:cNvSpPr txBox="1"/>
          <p:nvPr/>
        </p:nvSpPr>
        <p:spPr>
          <a:xfrm>
            <a:off x="6675120" y="1160500"/>
            <a:ext cx="5516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4476E58-2D31-D775-4416-0AE24DC2F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pic>
        <p:nvPicPr>
          <p:cNvPr id="3" name="Picture 2" descr="A magnifying glass with colorful lines&#10;&#10;Description automatically generated">
            <a:extLst>
              <a:ext uri="{FF2B5EF4-FFF2-40B4-BE49-F238E27FC236}">
                <a16:creationId xmlns:a16="http://schemas.microsoft.com/office/drawing/2014/main" id="{D63B5439-CA8D-4CF1-0A4B-A9404BC6964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20" y="3047990"/>
            <a:ext cx="5715000" cy="3810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A3E39-DDA1-CC8F-A5F2-BAE5B833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923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CDF618-221F-C61A-B8C7-BBE3E1D15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67" y="1825625"/>
            <a:ext cx="6427466" cy="4351338"/>
          </a:xfrm>
        </p:spPr>
      </p:pic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666751" y="-36423"/>
            <a:ext cx="10515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Results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D638F14-6BB6-4B28-FA37-D0AC6A3CB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1" y="2153198"/>
            <a:ext cx="5943600" cy="4023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686A265-8273-904C-7CD7-999798965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22" y="3224415"/>
            <a:ext cx="7863840" cy="2099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271B393-55B0-6E25-10E2-D11C097E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253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CDF618-221F-C61A-B8C7-BBE3E1D15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67" y="1825625"/>
            <a:ext cx="6427466" cy="4351338"/>
          </a:xfrm>
        </p:spPr>
      </p:pic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666751" y="-36423"/>
            <a:ext cx="10515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</p:txBody>
      </p:sp>
      <p:pic>
        <p:nvPicPr>
          <p:cNvPr id="8" name="Picture 7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90F39B90-1984-4478-E28B-BE222264D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7808" y="1825625"/>
            <a:ext cx="1103360" cy="1103360"/>
          </a:xfrm>
          <a:prstGeom prst="rect">
            <a:avLst/>
          </a:prstGeom>
        </p:spPr>
      </p:pic>
      <p:pic>
        <p:nvPicPr>
          <p:cNvPr id="10" name="Picture 9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32BC606C-40E2-C32D-5F69-552BE9528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7914" y="3047190"/>
            <a:ext cx="1103360" cy="1103360"/>
          </a:xfrm>
          <a:prstGeom prst="rect">
            <a:avLst/>
          </a:prstGeom>
        </p:spPr>
      </p:pic>
      <p:pic>
        <p:nvPicPr>
          <p:cNvPr id="12" name="Picture 11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51E196F4-5621-C804-94C3-06ECAAE01D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377" y="4268755"/>
            <a:ext cx="1103360" cy="1103360"/>
          </a:xfrm>
          <a:prstGeom prst="rect">
            <a:avLst/>
          </a:prstGeom>
        </p:spPr>
      </p:pic>
      <p:pic>
        <p:nvPicPr>
          <p:cNvPr id="13" name="Picture 12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1965F3CB-220A-7764-B097-76255E58E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3904" y="5503800"/>
            <a:ext cx="1103360" cy="1103360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0E7A8A4-A2D7-FAEE-B14D-035EE00E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1E3A2-D2F6-6C0C-CAB4-77CB976078CD}"/>
              </a:ext>
            </a:extLst>
          </p:cNvPr>
          <p:cNvSpPr txBox="1"/>
          <p:nvPr/>
        </p:nvSpPr>
        <p:spPr>
          <a:xfrm>
            <a:off x="1281299" y="2023362"/>
            <a:ext cx="263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Dataset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FD0051-2F12-0603-3B06-9E7461074C8F}"/>
              </a:ext>
            </a:extLst>
          </p:cNvPr>
          <p:cNvSpPr txBox="1"/>
          <p:nvPr/>
        </p:nvSpPr>
        <p:spPr>
          <a:xfrm>
            <a:off x="1281299" y="2798651"/>
            <a:ext cx="46920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Anomaly Prediction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E9F90-9C93-2873-3495-E9B90AF413E3}"/>
              </a:ext>
            </a:extLst>
          </p:cNvPr>
          <p:cNvSpPr txBox="1"/>
          <p:nvPr/>
        </p:nvSpPr>
        <p:spPr>
          <a:xfrm>
            <a:off x="1281299" y="4040188"/>
            <a:ext cx="48581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 Extraction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FD1F4-578B-F5D9-CAAF-1BF67EE58E43}"/>
              </a:ext>
            </a:extLst>
          </p:cNvPr>
          <p:cNvSpPr txBox="1"/>
          <p:nvPr/>
        </p:nvSpPr>
        <p:spPr>
          <a:xfrm>
            <a:off x="1281299" y="5293986"/>
            <a:ext cx="49682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61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CDF618-221F-C61A-B8C7-BBE3E1D15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67" y="1825625"/>
            <a:ext cx="6427466" cy="4351338"/>
          </a:xfrm>
        </p:spPr>
      </p:pic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0E7A8A4-A2D7-FAEE-B14D-035EE00E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1E3A2-D2F6-6C0C-CAB4-77CB976078CD}"/>
              </a:ext>
            </a:extLst>
          </p:cNvPr>
          <p:cNvSpPr txBox="1"/>
          <p:nvPr/>
        </p:nvSpPr>
        <p:spPr>
          <a:xfrm>
            <a:off x="4518944" y="185738"/>
            <a:ext cx="3154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Dataset</a:t>
            </a:r>
            <a:endParaRPr lang="en-US" sz="2400" b="1" dirty="0"/>
          </a:p>
        </p:txBody>
      </p:sp>
      <p:pic>
        <p:nvPicPr>
          <p:cNvPr id="14" name="Picture 13" descr="Several images of people walking on a street&#10;&#10;Description automatically generated">
            <a:extLst>
              <a:ext uri="{FF2B5EF4-FFF2-40B4-BE49-F238E27FC236}">
                <a16:creationId xmlns:a16="http://schemas.microsoft.com/office/drawing/2014/main" id="{0CA9C420-1E18-DB53-C98C-3D1CD629E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4" y="1447007"/>
            <a:ext cx="80962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2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CDF618-221F-C61A-B8C7-BBE3E1D15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67" y="1825625"/>
            <a:ext cx="6427466" cy="4351338"/>
          </a:xfrm>
        </p:spPr>
      </p:pic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0E7A8A4-A2D7-FAEE-B14D-035EE00E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1E3A2-D2F6-6C0C-CAB4-77CB976078CD}"/>
              </a:ext>
            </a:extLst>
          </p:cNvPr>
          <p:cNvSpPr txBox="1"/>
          <p:nvPr/>
        </p:nvSpPr>
        <p:spPr>
          <a:xfrm>
            <a:off x="4518944" y="185738"/>
            <a:ext cx="3154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Dataset</a:t>
            </a:r>
            <a:endParaRPr lang="en-US" sz="2400" b="1" dirty="0"/>
          </a:p>
        </p:txBody>
      </p:sp>
      <p:pic>
        <p:nvPicPr>
          <p:cNvPr id="5" name="Picture 4" descr="A screenshot of a video&#10;&#10;Description automatically generated">
            <a:extLst>
              <a:ext uri="{FF2B5EF4-FFF2-40B4-BE49-F238E27FC236}">
                <a16:creationId xmlns:a16="http://schemas.microsoft.com/office/drawing/2014/main" id="{7500B26B-A209-C652-6F0F-6FB5987D8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895" y="1307817"/>
            <a:ext cx="6058207" cy="536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02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CDF618-221F-C61A-B8C7-BBE3E1D15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67" y="1825625"/>
            <a:ext cx="6427466" cy="4351338"/>
          </a:xfrm>
        </p:spPr>
      </p:pic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666751" y="-36423"/>
            <a:ext cx="10515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</p:txBody>
      </p:sp>
      <p:pic>
        <p:nvPicPr>
          <p:cNvPr id="8" name="Picture 7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90F39B90-1984-4478-E28B-BE222264D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7808" y="1825625"/>
            <a:ext cx="1103360" cy="1103360"/>
          </a:xfrm>
          <a:prstGeom prst="rect">
            <a:avLst/>
          </a:prstGeom>
        </p:spPr>
      </p:pic>
      <p:pic>
        <p:nvPicPr>
          <p:cNvPr id="10" name="Picture 9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32BC606C-40E2-C32D-5F69-552BE9528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7914" y="3047190"/>
            <a:ext cx="1103360" cy="1103360"/>
          </a:xfrm>
          <a:prstGeom prst="rect">
            <a:avLst/>
          </a:prstGeom>
        </p:spPr>
      </p:pic>
      <p:pic>
        <p:nvPicPr>
          <p:cNvPr id="12" name="Picture 11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51E196F4-5621-C804-94C3-06ECAAE01D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377" y="4268755"/>
            <a:ext cx="1103360" cy="1103360"/>
          </a:xfrm>
          <a:prstGeom prst="rect">
            <a:avLst/>
          </a:prstGeom>
        </p:spPr>
      </p:pic>
      <p:pic>
        <p:nvPicPr>
          <p:cNvPr id="13" name="Picture 12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1965F3CB-220A-7764-B097-76255E58E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3904" y="5503800"/>
            <a:ext cx="1103360" cy="1103360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0E7A8A4-A2D7-FAEE-B14D-035EE00E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1E3A2-D2F6-6C0C-CAB4-77CB976078CD}"/>
              </a:ext>
            </a:extLst>
          </p:cNvPr>
          <p:cNvSpPr txBox="1"/>
          <p:nvPr/>
        </p:nvSpPr>
        <p:spPr>
          <a:xfrm>
            <a:off x="1281299" y="2023362"/>
            <a:ext cx="263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000" b="0" i="0" u="none" strike="sng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Dataset</a:t>
            </a:r>
            <a:endParaRPr lang="en-US" strike="sngStrik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FD0051-2F12-0603-3B06-9E7461074C8F}"/>
              </a:ext>
            </a:extLst>
          </p:cNvPr>
          <p:cNvSpPr txBox="1"/>
          <p:nvPr/>
        </p:nvSpPr>
        <p:spPr>
          <a:xfrm>
            <a:off x="1281299" y="2798651"/>
            <a:ext cx="46920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Anomaly Prediction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E9F90-9C93-2873-3495-E9B90AF413E3}"/>
              </a:ext>
            </a:extLst>
          </p:cNvPr>
          <p:cNvSpPr txBox="1"/>
          <p:nvPr/>
        </p:nvSpPr>
        <p:spPr>
          <a:xfrm>
            <a:off x="1281299" y="4040188"/>
            <a:ext cx="48581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 Extraction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FD1F4-578B-F5D9-CAAF-1BF67EE58E43}"/>
              </a:ext>
            </a:extLst>
          </p:cNvPr>
          <p:cNvSpPr txBox="1"/>
          <p:nvPr/>
        </p:nvSpPr>
        <p:spPr>
          <a:xfrm>
            <a:off x="1281299" y="5293986"/>
            <a:ext cx="49682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048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CDF618-221F-C61A-B8C7-BBE3E1D15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67" y="1825625"/>
            <a:ext cx="6427466" cy="4351338"/>
          </a:xfrm>
        </p:spPr>
      </p:pic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621031" y="366264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Anomaly Prediction</a:t>
            </a:r>
          </a:p>
        </p:txBody>
      </p:sp>
      <p:pic>
        <p:nvPicPr>
          <p:cNvPr id="10" name="Picture 9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32BC606C-40E2-C32D-5F69-552BE9528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7914" y="3047190"/>
            <a:ext cx="1103360" cy="1103360"/>
          </a:xfrm>
          <a:prstGeom prst="rect">
            <a:avLst/>
          </a:prstGeom>
        </p:spPr>
      </p:pic>
      <p:pic>
        <p:nvPicPr>
          <p:cNvPr id="12" name="Picture 11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51E196F4-5621-C804-94C3-06ECAAE01D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377" y="4268755"/>
            <a:ext cx="1103360" cy="1103360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0E7A8A4-A2D7-FAEE-B14D-035EE00E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585C7-3270-30E4-1686-DE1F41BF48B0}"/>
              </a:ext>
            </a:extLst>
          </p:cNvPr>
          <p:cNvSpPr txBox="1"/>
          <p:nvPr/>
        </p:nvSpPr>
        <p:spPr>
          <a:xfrm>
            <a:off x="1247010" y="3212515"/>
            <a:ext cx="2499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RTFM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A312F-87FC-A2AD-5DED-50F991473EEA}"/>
              </a:ext>
            </a:extLst>
          </p:cNvPr>
          <p:cNvSpPr txBox="1"/>
          <p:nvPr/>
        </p:nvSpPr>
        <p:spPr>
          <a:xfrm>
            <a:off x="1247010" y="4454455"/>
            <a:ext cx="2682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MGFN</a:t>
            </a:r>
          </a:p>
        </p:txBody>
      </p:sp>
    </p:spTree>
    <p:extLst>
      <p:ext uri="{BB962C8B-B14F-4D97-AF65-F5344CB8AC3E}">
        <p14:creationId xmlns:p14="http://schemas.microsoft.com/office/powerpoint/2010/main" val="433064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884" y="47658"/>
            <a:ext cx="4846320" cy="143594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4483" y="1199244"/>
            <a:ext cx="11187403" cy="4958959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Recap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Result Demonstration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Architecture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Analysis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Future 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8686" y="6325870"/>
            <a:ext cx="2743200" cy="484472"/>
          </a:xfrm>
        </p:spPr>
        <p:txBody>
          <a:bodyPr/>
          <a:lstStyle/>
          <a:p>
            <a:fld id="{8C2E478F-E849-4A8C-AF1F-CBCC78A7CBFA}" type="slidenum">
              <a:rPr lang="en-US" sz="1600" smtClean="0">
                <a:solidFill>
                  <a:schemeClr val="tx1"/>
                </a:solidFill>
              </a:rPr>
              <a:pPr/>
              <a:t>3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953C9E-6F97-E1F3-93A8-6F7A19980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6197" y="0"/>
            <a:ext cx="608518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C6C335-0B8C-D415-8BEA-8C85A64A74C9}"/>
              </a:ext>
            </a:extLst>
          </p:cNvPr>
          <p:cNvSpPr/>
          <p:nvPr/>
        </p:nvSpPr>
        <p:spPr>
          <a:xfrm>
            <a:off x="12481560" y="-47658"/>
            <a:ext cx="322984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486FE-800D-F765-6C9D-DFADEE5415CB}"/>
              </a:ext>
            </a:extLst>
          </p:cNvPr>
          <p:cNvSpPr txBox="1"/>
          <p:nvPr/>
        </p:nvSpPr>
        <p:spPr>
          <a:xfrm>
            <a:off x="13039898" y="765631"/>
            <a:ext cx="4686300" cy="5494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Recap</a:t>
            </a:r>
          </a:p>
          <a:p>
            <a:pPr algn="ctr"/>
            <a:endParaRPr lang="en-US" sz="5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3200" dirty="0"/>
              <a:t>What was our problem?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How did we approach the problem?</a:t>
            </a:r>
          </a:p>
          <a:p>
            <a:pPr>
              <a:lnSpc>
                <a:spcPct val="200000"/>
              </a:lnSpc>
            </a:pPr>
            <a:r>
              <a:rPr lang="en-US" sz="3200" dirty="0"/>
              <a:t>Why?</a:t>
            </a:r>
          </a:p>
          <a:p>
            <a:pPr>
              <a:lnSpc>
                <a:spcPct val="200000"/>
              </a:lnSpc>
            </a:pPr>
            <a:r>
              <a:rPr lang="en-US" sz="3200" dirty="0"/>
              <a:t>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CB3E70-BA01-00E9-ECBE-14C3B76E2AC0}"/>
              </a:ext>
            </a:extLst>
          </p:cNvPr>
          <p:cNvSpPr/>
          <p:nvPr/>
        </p:nvSpPr>
        <p:spPr>
          <a:xfrm>
            <a:off x="6982044" y="6260084"/>
            <a:ext cx="3134229" cy="5979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CDF618-221F-C61A-B8C7-BBE3E1D15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67" y="1825625"/>
            <a:ext cx="6427466" cy="4351338"/>
          </a:xfrm>
        </p:spPr>
      </p:pic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666751" y="-36423"/>
            <a:ext cx="10515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</p:txBody>
      </p:sp>
      <p:pic>
        <p:nvPicPr>
          <p:cNvPr id="8" name="Picture 7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90F39B90-1984-4478-E28B-BE222264D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7808" y="1825625"/>
            <a:ext cx="1103360" cy="1103360"/>
          </a:xfrm>
          <a:prstGeom prst="rect">
            <a:avLst/>
          </a:prstGeom>
        </p:spPr>
      </p:pic>
      <p:pic>
        <p:nvPicPr>
          <p:cNvPr id="10" name="Picture 9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32BC606C-40E2-C32D-5F69-552BE9528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7914" y="3047190"/>
            <a:ext cx="1103360" cy="1103360"/>
          </a:xfrm>
          <a:prstGeom prst="rect">
            <a:avLst/>
          </a:prstGeom>
        </p:spPr>
      </p:pic>
      <p:pic>
        <p:nvPicPr>
          <p:cNvPr id="12" name="Picture 11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51E196F4-5621-C804-94C3-06ECAAE01D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377" y="4268755"/>
            <a:ext cx="1103360" cy="1103360"/>
          </a:xfrm>
          <a:prstGeom prst="rect">
            <a:avLst/>
          </a:prstGeom>
        </p:spPr>
      </p:pic>
      <p:pic>
        <p:nvPicPr>
          <p:cNvPr id="13" name="Picture 12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1965F3CB-220A-7764-B097-76255E58E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3904" y="5503800"/>
            <a:ext cx="1103360" cy="1103360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0E7A8A4-A2D7-FAEE-B14D-035EE00E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1E3A2-D2F6-6C0C-CAB4-77CB976078CD}"/>
              </a:ext>
            </a:extLst>
          </p:cNvPr>
          <p:cNvSpPr txBox="1"/>
          <p:nvPr/>
        </p:nvSpPr>
        <p:spPr>
          <a:xfrm>
            <a:off x="1281299" y="2023362"/>
            <a:ext cx="263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000" b="0" i="0" u="none" strike="sng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Dataset</a:t>
            </a:r>
            <a:endParaRPr lang="en-US" strike="sngStrik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FD0051-2F12-0603-3B06-9E7461074C8F}"/>
              </a:ext>
            </a:extLst>
          </p:cNvPr>
          <p:cNvSpPr txBox="1"/>
          <p:nvPr/>
        </p:nvSpPr>
        <p:spPr>
          <a:xfrm>
            <a:off x="1281299" y="2798651"/>
            <a:ext cx="46920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sng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Anomaly Prediction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E9F90-9C93-2873-3495-E9B90AF413E3}"/>
              </a:ext>
            </a:extLst>
          </p:cNvPr>
          <p:cNvSpPr txBox="1"/>
          <p:nvPr/>
        </p:nvSpPr>
        <p:spPr>
          <a:xfrm>
            <a:off x="1281299" y="4040188"/>
            <a:ext cx="48581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 Extraction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FD1F4-578B-F5D9-CAAF-1BF67EE58E43}"/>
              </a:ext>
            </a:extLst>
          </p:cNvPr>
          <p:cNvSpPr txBox="1"/>
          <p:nvPr/>
        </p:nvSpPr>
        <p:spPr>
          <a:xfrm>
            <a:off x="1281299" y="5293986"/>
            <a:ext cx="49682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7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CDF618-221F-C61A-B8C7-BBE3E1D15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67" y="1825625"/>
            <a:ext cx="6427466" cy="4351338"/>
          </a:xfrm>
        </p:spPr>
      </p:pic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838200" y="196863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pic>
        <p:nvPicPr>
          <p:cNvPr id="10" name="Picture 9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32BC606C-40E2-C32D-5F69-552BE9528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7914" y="3047190"/>
            <a:ext cx="1103360" cy="1103360"/>
          </a:xfrm>
          <a:prstGeom prst="rect">
            <a:avLst/>
          </a:prstGeom>
        </p:spPr>
      </p:pic>
      <p:pic>
        <p:nvPicPr>
          <p:cNvPr id="12" name="Picture 11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51E196F4-5621-C804-94C3-06ECAAE01D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377" y="4268755"/>
            <a:ext cx="1103360" cy="1103360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0E7A8A4-A2D7-FAEE-B14D-035EE00E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FD0051-2F12-0603-3B06-9E7461074C8F}"/>
              </a:ext>
            </a:extLst>
          </p:cNvPr>
          <p:cNvSpPr txBox="1"/>
          <p:nvPr/>
        </p:nvSpPr>
        <p:spPr>
          <a:xfrm>
            <a:off x="1281299" y="2798651"/>
            <a:ext cx="46920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I3D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E9F90-9C93-2873-3495-E9B90AF413E3}"/>
              </a:ext>
            </a:extLst>
          </p:cNvPr>
          <p:cNvSpPr txBox="1"/>
          <p:nvPr/>
        </p:nvSpPr>
        <p:spPr>
          <a:xfrm>
            <a:off x="1281299" y="4040188"/>
            <a:ext cx="48581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Video-</a:t>
            </a:r>
            <a:r>
              <a:rPr lang="en-US" sz="4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6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CDF618-221F-C61A-B8C7-BBE3E1D15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67" y="1825625"/>
            <a:ext cx="6427466" cy="4351338"/>
          </a:xfrm>
        </p:spPr>
      </p:pic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666751" y="-36423"/>
            <a:ext cx="10515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</p:txBody>
      </p:sp>
      <p:pic>
        <p:nvPicPr>
          <p:cNvPr id="8" name="Picture 7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90F39B90-1984-4478-E28B-BE222264D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7808" y="1825625"/>
            <a:ext cx="1103360" cy="1103360"/>
          </a:xfrm>
          <a:prstGeom prst="rect">
            <a:avLst/>
          </a:prstGeom>
        </p:spPr>
      </p:pic>
      <p:pic>
        <p:nvPicPr>
          <p:cNvPr id="10" name="Picture 9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32BC606C-40E2-C32D-5F69-552BE9528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7914" y="3047190"/>
            <a:ext cx="1103360" cy="1103360"/>
          </a:xfrm>
          <a:prstGeom prst="rect">
            <a:avLst/>
          </a:prstGeom>
        </p:spPr>
      </p:pic>
      <p:pic>
        <p:nvPicPr>
          <p:cNvPr id="12" name="Picture 11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51E196F4-5621-C804-94C3-06ECAAE01D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377" y="4268755"/>
            <a:ext cx="1103360" cy="1103360"/>
          </a:xfrm>
          <a:prstGeom prst="rect">
            <a:avLst/>
          </a:prstGeom>
        </p:spPr>
      </p:pic>
      <p:pic>
        <p:nvPicPr>
          <p:cNvPr id="13" name="Picture 12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1965F3CB-220A-7764-B097-76255E58E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3904" y="5503800"/>
            <a:ext cx="1103360" cy="1103360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0E7A8A4-A2D7-FAEE-B14D-035EE00E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1E3A2-D2F6-6C0C-CAB4-77CB976078CD}"/>
              </a:ext>
            </a:extLst>
          </p:cNvPr>
          <p:cNvSpPr txBox="1"/>
          <p:nvPr/>
        </p:nvSpPr>
        <p:spPr>
          <a:xfrm>
            <a:off x="1281299" y="2023362"/>
            <a:ext cx="263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000" b="0" i="0" u="none" strike="sng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Dataset</a:t>
            </a:r>
            <a:endParaRPr lang="en-US" strike="sngStrik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FD0051-2F12-0603-3B06-9E7461074C8F}"/>
              </a:ext>
            </a:extLst>
          </p:cNvPr>
          <p:cNvSpPr txBox="1"/>
          <p:nvPr/>
        </p:nvSpPr>
        <p:spPr>
          <a:xfrm>
            <a:off x="1281299" y="2798651"/>
            <a:ext cx="46920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sng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Anomaly Prediction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E9F90-9C93-2873-3495-E9B90AF413E3}"/>
              </a:ext>
            </a:extLst>
          </p:cNvPr>
          <p:cNvSpPr txBox="1"/>
          <p:nvPr/>
        </p:nvSpPr>
        <p:spPr>
          <a:xfrm>
            <a:off x="1281299" y="4040188"/>
            <a:ext cx="48581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sng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 Extraction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FD1F4-578B-F5D9-CAAF-1BF67EE58E43}"/>
              </a:ext>
            </a:extLst>
          </p:cNvPr>
          <p:cNvSpPr txBox="1"/>
          <p:nvPr/>
        </p:nvSpPr>
        <p:spPr>
          <a:xfrm>
            <a:off x="1281299" y="5293986"/>
            <a:ext cx="49682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34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CDF618-221F-C61A-B8C7-BBE3E1D15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67" y="1825625"/>
            <a:ext cx="6427466" cy="4351338"/>
          </a:xfrm>
        </p:spPr>
      </p:pic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715530" y="161314"/>
            <a:ext cx="10515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</p:txBody>
      </p:sp>
      <p:pic>
        <p:nvPicPr>
          <p:cNvPr id="10" name="Picture 9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32BC606C-40E2-C32D-5F69-552BE9528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7914" y="3047190"/>
            <a:ext cx="1103360" cy="1103360"/>
          </a:xfrm>
          <a:prstGeom prst="rect">
            <a:avLst/>
          </a:prstGeom>
        </p:spPr>
      </p:pic>
      <p:pic>
        <p:nvPicPr>
          <p:cNvPr id="12" name="Picture 11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51E196F4-5621-C804-94C3-06ECAAE01D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377" y="4268755"/>
            <a:ext cx="1103360" cy="1103360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0E7A8A4-A2D7-FAEE-B14D-035EE00E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FD0051-2F12-0603-3B06-9E7461074C8F}"/>
              </a:ext>
            </a:extLst>
          </p:cNvPr>
          <p:cNvSpPr txBox="1"/>
          <p:nvPr/>
        </p:nvSpPr>
        <p:spPr>
          <a:xfrm>
            <a:off x="1281299" y="2798651"/>
            <a:ext cx="46920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Better Accuracy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E9F90-9C93-2873-3495-E9B90AF413E3}"/>
              </a:ext>
            </a:extLst>
          </p:cNvPr>
          <p:cNvSpPr txBox="1"/>
          <p:nvPr/>
        </p:nvSpPr>
        <p:spPr>
          <a:xfrm>
            <a:off x="1281299" y="4040188"/>
            <a:ext cx="48581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Better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9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CDF618-221F-C61A-B8C7-BBE3E1D15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67" y="1825625"/>
            <a:ext cx="6427466" cy="4351338"/>
          </a:xfrm>
        </p:spPr>
      </p:pic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666751" y="-36423"/>
            <a:ext cx="10515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</p:txBody>
      </p:sp>
      <p:pic>
        <p:nvPicPr>
          <p:cNvPr id="8" name="Picture 7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90F39B90-1984-4478-E28B-BE222264D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7808" y="1825625"/>
            <a:ext cx="1103360" cy="1103360"/>
          </a:xfrm>
          <a:prstGeom prst="rect">
            <a:avLst/>
          </a:prstGeom>
        </p:spPr>
      </p:pic>
      <p:pic>
        <p:nvPicPr>
          <p:cNvPr id="10" name="Picture 9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32BC606C-40E2-C32D-5F69-552BE9528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7914" y="3047190"/>
            <a:ext cx="1103360" cy="1103360"/>
          </a:xfrm>
          <a:prstGeom prst="rect">
            <a:avLst/>
          </a:prstGeom>
        </p:spPr>
      </p:pic>
      <p:pic>
        <p:nvPicPr>
          <p:cNvPr id="12" name="Picture 11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51E196F4-5621-C804-94C3-06ECAAE01D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377" y="4268755"/>
            <a:ext cx="1103360" cy="1103360"/>
          </a:xfrm>
          <a:prstGeom prst="rect">
            <a:avLst/>
          </a:prstGeom>
        </p:spPr>
      </p:pic>
      <p:pic>
        <p:nvPicPr>
          <p:cNvPr id="13" name="Picture 12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1965F3CB-220A-7764-B097-76255E58E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3904" y="5503800"/>
            <a:ext cx="1103360" cy="1103360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0E7A8A4-A2D7-FAEE-B14D-035EE00E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1E3A2-D2F6-6C0C-CAB4-77CB976078CD}"/>
              </a:ext>
            </a:extLst>
          </p:cNvPr>
          <p:cNvSpPr txBox="1"/>
          <p:nvPr/>
        </p:nvSpPr>
        <p:spPr>
          <a:xfrm>
            <a:off x="1281299" y="2023362"/>
            <a:ext cx="263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000" b="0" i="0" u="none" strike="sng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Dataset</a:t>
            </a:r>
            <a:endParaRPr lang="en-US" strike="sngStrik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FD0051-2F12-0603-3B06-9E7461074C8F}"/>
              </a:ext>
            </a:extLst>
          </p:cNvPr>
          <p:cNvSpPr txBox="1"/>
          <p:nvPr/>
        </p:nvSpPr>
        <p:spPr>
          <a:xfrm>
            <a:off x="1281299" y="2798651"/>
            <a:ext cx="46920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sng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Anomaly Prediction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E9F90-9C93-2873-3495-E9B90AF413E3}"/>
              </a:ext>
            </a:extLst>
          </p:cNvPr>
          <p:cNvSpPr txBox="1"/>
          <p:nvPr/>
        </p:nvSpPr>
        <p:spPr>
          <a:xfrm>
            <a:off x="1281299" y="4040188"/>
            <a:ext cx="48581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sng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 Extraction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FD1F4-578B-F5D9-CAAF-1BF67EE58E43}"/>
              </a:ext>
            </a:extLst>
          </p:cNvPr>
          <p:cNvSpPr txBox="1"/>
          <p:nvPr/>
        </p:nvSpPr>
        <p:spPr>
          <a:xfrm>
            <a:off x="1281299" y="5293986"/>
            <a:ext cx="49682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sng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Object Detection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B0F64-93CB-AD14-5771-F23C807D9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6197" y="0"/>
            <a:ext cx="608518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FDF5CAA-6C7B-C907-9E3A-0F095630848D}"/>
              </a:ext>
            </a:extLst>
          </p:cNvPr>
          <p:cNvSpPr/>
          <p:nvPr/>
        </p:nvSpPr>
        <p:spPr>
          <a:xfrm>
            <a:off x="12481560" y="-47658"/>
            <a:ext cx="322984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1AE29-5146-10F3-A493-DAA7152F7541}"/>
              </a:ext>
            </a:extLst>
          </p:cNvPr>
          <p:cNvSpPr txBox="1"/>
          <p:nvPr/>
        </p:nvSpPr>
        <p:spPr>
          <a:xfrm>
            <a:off x="12995162" y="1207392"/>
            <a:ext cx="5516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pic>
        <p:nvPicPr>
          <p:cNvPr id="17" name="Picture 16" descr="A group of people walking through a maze&#10;&#10;Description automatically generated">
            <a:extLst>
              <a:ext uri="{FF2B5EF4-FFF2-40B4-BE49-F238E27FC236}">
                <a16:creationId xmlns:a16="http://schemas.microsoft.com/office/drawing/2014/main" id="{25221E3F-0BD5-AECE-6EE5-90FF00F6D7E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322" y="2256693"/>
            <a:ext cx="5252560" cy="525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71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FD2F8B-0120-5384-343A-37A3DD345465}"/>
              </a:ext>
            </a:extLst>
          </p:cNvPr>
          <p:cNvSpPr/>
          <p:nvPr/>
        </p:nvSpPr>
        <p:spPr>
          <a:xfrm>
            <a:off x="6675120" y="0"/>
            <a:ext cx="5516880" cy="6858000"/>
          </a:xfrm>
          <a:prstGeom prst="rect">
            <a:avLst/>
          </a:pr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75BF0-CE12-9F5A-8CF0-ED0F68C8A084}"/>
              </a:ext>
            </a:extLst>
          </p:cNvPr>
          <p:cNvSpPr txBox="1"/>
          <p:nvPr/>
        </p:nvSpPr>
        <p:spPr>
          <a:xfrm>
            <a:off x="6675120" y="1160500"/>
            <a:ext cx="5516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4476E58-2D31-D775-4416-0AE24DC2F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pic>
        <p:nvPicPr>
          <p:cNvPr id="4" name="Picture 3" descr="A group of people walking through a maze&#10;&#10;Description automatically generated">
            <a:extLst>
              <a:ext uri="{FF2B5EF4-FFF2-40B4-BE49-F238E27FC236}">
                <a16:creationId xmlns:a16="http://schemas.microsoft.com/office/drawing/2014/main" id="{B86CB068-CF86-F3D7-9129-58CEE9E237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80" y="2209801"/>
            <a:ext cx="5252560" cy="52525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62637-DED1-7D59-C13C-C36E14E9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5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CDF618-221F-C61A-B8C7-BBE3E1D15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67" y="1825625"/>
            <a:ext cx="6427466" cy="4351338"/>
          </a:xfrm>
        </p:spPr>
      </p:pic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666751" y="-36423"/>
            <a:ext cx="10515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D372DD-91CB-3DB1-3A18-DC0D0AFB25F4}"/>
              </a:ext>
            </a:extLst>
          </p:cNvPr>
          <p:cNvSpPr txBox="1"/>
          <p:nvPr/>
        </p:nvSpPr>
        <p:spPr>
          <a:xfrm>
            <a:off x="1035552" y="1586690"/>
            <a:ext cx="10972946" cy="4829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 (GUI) Enhancements</a:t>
            </a:r>
          </a:p>
          <a:p>
            <a:pPr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Integration and Remote Monitoring</a:t>
            </a:r>
          </a:p>
          <a:p>
            <a:pPr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and Access Control</a:t>
            </a:r>
          </a:p>
          <a:p>
            <a:pPr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Optimization</a:t>
            </a:r>
          </a:p>
        </p:txBody>
      </p:sp>
      <p:pic>
        <p:nvPicPr>
          <p:cNvPr id="8" name="Picture 7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90F39B90-1984-4478-E28B-BE222264D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7808" y="1825625"/>
            <a:ext cx="1103360" cy="1103360"/>
          </a:xfrm>
          <a:prstGeom prst="rect">
            <a:avLst/>
          </a:prstGeom>
        </p:spPr>
      </p:pic>
      <p:pic>
        <p:nvPicPr>
          <p:cNvPr id="10" name="Picture 9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32BC606C-40E2-C32D-5F69-552BE9528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7914" y="3047190"/>
            <a:ext cx="1103360" cy="1103360"/>
          </a:xfrm>
          <a:prstGeom prst="rect">
            <a:avLst/>
          </a:prstGeom>
        </p:spPr>
      </p:pic>
      <p:pic>
        <p:nvPicPr>
          <p:cNvPr id="12" name="Picture 11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51E196F4-5621-C804-94C3-06ECAAE01D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377" y="4268755"/>
            <a:ext cx="1103360" cy="1103360"/>
          </a:xfrm>
          <a:prstGeom prst="rect">
            <a:avLst/>
          </a:prstGeom>
        </p:spPr>
      </p:pic>
      <p:pic>
        <p:nvPicPr>
          <p:cNvPr id="13" name="Picture 12" descr="A white camera on a black background&#10;&#10;Description automatically generated">
            <a:extLst>
              <a:ext uri="{FF2B5EF4-FFF2-40B4-BE49-F238E27FC236}">
                <a16:creationId xmlns:a16="http://schemas.microsoft.com/office/drawing/2014/main" id="{1965F3CB-220A-7764-B097-76255E58E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7914" y="5490320"/>
            <a:ext cx="1103360" cy="11033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636D3-244B-6B83-9434-451EB948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875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dots&#10;&#10;Description automatically generated">
            <a:extLst>
              <a:ext uri="{FF2B5EF4-FFF2-40B4-BE49-F238E27FC236}">
                <a16:creationId xmlns:a16="http://schemas.microsoft.com/office/drawing/2014/main" id="{C7BE369D-B687-1A22-4D54-51FC95A26A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DF2C73-1437-241C-6962-D03172B29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1494076"/>
            <a:ext cx="10287000" cy="1494076"/>
          </a:xfrm>
        </p:spPr>
        <p:txBody>
          <a:bodyPr>
            <a:normAutofit/>
          </a:bodyPr>
          <a:lstStyle/>
          <a:p>
            <a:r>
              <a:rPr lang="en-US" sz="96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4CDF4-BA39-8469-4E3C-AADBD01BE9AC}"/>
              </a:ext>
            </a:extLst>
          </p:cNvPr>
          <p:cNvSpPr txBox="1"/>
          <p:nvPr/>
        </p:nvSpPr>
        <p:spPr>
          <a:xfrm>
            <a:off x="5242248" y="6304002"/>
            <a:ext cx="170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July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36EA03-BF04-8B85-3DD9-E7EC6FE92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52" b="93660" l="5706" r="96697">
                        <a14:foregroundMark x1="11411" y1="54179" x2="11111" y2="41499"/>
                        <a14:foregroundMark x1="9610" y1="55043" x2="17117" y2="26513"/>
                        <a14:foregroundMark x1="17117" y1="26513" x2="42643" y2="13256"/>
                        <a14:foregroundMark x1="42643" y1="13256" x2="75976" y2="17579"/>
                        <a14:foregroundMark x1="75976" y1="17579" x2="90691" y2="42363"/>
                        <a14:foregroundMark x1="90691" y1="42363" x2="88589" y2="66859"/>
                        <a14:foregroundMark x1="88589" y1="66859" x2="63964" y2="86455"/>
                        <a14:foregroundMark x1="63964" y1="86455" x2="34234" y2="88184"/>
                        <a14:foregroundMark x1="34234" y1="88184" x2="9309" y2="63401"/>
                        <a14:foregroundMark x1="9309" y1="63401" x2="8108" y2="45533"/>
                        <a14:foregroundMark x1="35736" y1="75793" x2="72673" y2="61383"/>
                        <a14:foregroundMark x1="72673" y1="61383" x2="50150" y2="31988"/>
                        <a14:foregroundMark x1="50150" y1="31988" x2="47447" y2="22478"/>
                        <a14:foregroundMark x1="46547" y1="36023" x2="32733" y2="63977"/>
                        <a14:foregroundMark x1="32733" y1="63977" x2="36637" y2="43516"/>
                        <a14:foregroundMark x1="49550" y1="46974" x2="29429" y2="65706"/>
                        <a14:foregroundMark x1="29429" y1="65706" x2="61562" y2="65994"/>
                        <a14:foregroundMark x1="51051" y1="49568" x2="46547" y2="56484"/>
                        <a14:foregroundMark x1="49249" y1="76657" x2="67267" y2="77522"/>
                        <a14:foregroundMark x1="53754" y1="6916" x2="29429" y2="11527"/>
                        <a14:foregroundMark x1="6418" y1="57457" x2="6006" y2="61960"/>
                        <a14:foregroundMark x1="7563" y1="44957" x2="6599" y2="55487"/>
                        <a14:foregroundMark x1="8408" y1="35735" x2="7722" y2="43228"/>
                        <a14:foregroundMark x1="9009" y1="67435" x2="21321" y2="85879"/>
                        <a14:foregroundMark x1="21321" y1="85879" x2="45128" y2="91305"/>
                        <a14:foregroundMark x1="55227" y1="92014" x2="69369" y2="89914"/>
                        <a14:foregroundMark x1="69369" y1="89914" x2="86787" y2="76081"/>
                        <a14:foregroundMark x1="86787" y1="76081" x2="88288" y2="73199"/>
                        <a14:foregroundMark x1="90090" y1="68876" x2="96697" y2="45533"/>
                        <a14:foregroundMark x1="96697" y1="45533" x2="92793" y2="34582"/>
                        <a14:backgroundMark x1="43544" y1="96542" x2="60060" y2="97695"/>
                        <a14:backgroundMark x1="56757" y1="97118" x2="44144" y2="98559"/>
                        <a14:backgroundMark x1="48048" y1="98559" x2="58258" y2="96830"/>
                        <a14:backgroundMark x1="1802" y1="43228" x2="1802" y2="44957"/>
                        <a14:backgroundMark x1="1502" y1="57061" x2="2102" y2="58790"/>
                        <a14:backgroundMark x1="2402" y1="57349" x2="1802" y2="56772"/>
                        <a14:backgroundMark x1="48649" y1="96830" x2="48649" y2="96542"/>
                        <a14:backgroundMark x1="53453" y1="96830" x2="50751" y2="96830"/>
                        <a14:backgroundMark x1="50751" y1="96830" x2="48348" y2="96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00" y="3951865"/>
            <a:ext cx="1433797" cy="1494076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793667F6-E0C4-437F-AEA5-01BF4C0C3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2846750"/>
            <a:ext cx="9144000" cy="589746"/>
          </a:xfrm>
        </p:spPr>
        <p:txBody>
          <a:bodyPr>
            <a:normAutofit/>
          </a:bodyPr>
          <a:lstStyle/>
          <a:p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496AB25-AB00-DF28-1B6E-E306A65A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4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FD2F8B-0120-5384-343A-37A3DD345465}"/>
              </a:ext>
            </a:extLst>
          </p:cNvPr>
          <p:cNvSpPr/>
          <p:nvPr/>
        </p:nvSpPr>
        <p:spPr>
          <a:xfrm>
            <a:off x="6675120" y="0"/>
            <a:ext cx="5516880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75BF0-CE12-9F5A-8CF0-ED0F68C8A084}"/>
              </a:ext>
            </a:extLst>
          </p:cNvPr>
          <p:cNvSpPr txBox="1"/>
          <p:nvPr/>
        </p:nvSpPr>
        <p:spPr>
          <a:xfrm>
            <a:off x="7139940" y="853440"/>
            <a:ext cx="4686300" cy="5494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Recap</a:t>
            </a:r>
          </a:p>
          <a:p>
            <a:pPr algn="ctr"/>
            <a:endParaRPr lang="en-US" sz="5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was our problem?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did we approach the problem?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4476E58-2D31-D775-4416-0AE24DC2F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0C81221-2220-AF15-C229-AD3CC40F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69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E58B-65CF-602F-3525-2CD29F66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2522220" y="562273"/>
            <a:ext cx="7147560" cy="923330"/>
          </a:xfrm>
          <a:prstGeom prst="rect">
            <a:avLst/>
          </a:prstGeom>
          <a:solidFill>
            <a:schemeClr val="bg2">
              <a:lumMod val="5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Was our Problem?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6D715-09FC-9978-ED27-5021A2745C5E}"/>
              </a:ext>
            </a:extLst>
          </p:cNvPr>
          <p:cNvSpPr txBox="1"/>
          <p:nvPr/>
        </p:nvSpPr>
        <p:spPr>
          <a:xfrm>
            <a:off x="2788920" y="1470065"/>
            <a:ext cx="661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Surveillance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59ED3-C6C2-22F8-411F-92265EF0324C}"/>
              </a:ext>
            </a:extLst>
          </p:cNvPr>
          <p:cNvSpPr txBox="1"/>
          <p:nvPr/>
        </p:nvSpPr>
        <p:spPr>
          <a:xfrm>
            <a:off x="838200" y="2679502"/>
            <a:ext cx="70256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Having one or multiple individuals detect anomalies or accidents, and monitoring passengers is challenging, inefficient and time consuming.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6C755B-151A-7EFB-9B7C-2A03BE458F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028" y="2339542"/>
            <a:ext cx="3323503" cy="332350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E77A8E-1030-478E-309E-B13628EA5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68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E58B-65CF-602F-3525-2CD29F66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1596391" y="2497976"/>
            <a:ext cx="899921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Approach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21F8A-EE5B-1D96-AA1D-7E020D76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48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E58B-65CF-602F-3525-2CD29F66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0" y="1908106"/>
            <a:ext cx="121919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Weakly Supervised Learning?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5041C-9C7E-BD58-D9EB-4648B9CE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045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EB66-A27C-E75B-0911-FC7C13D2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E58B-65CF-602F-3525-2CD29F66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E0EC4F65-FE52-C893-4472-C9CB7597B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F351-E431-E81C-5B2F-1F84640F6F91}"/>
              </a:ext>
            </a:extLst>
          </p:cNvPr>
          <p:cNvSpPr txBox="1"/>
          <p:nvPr/>
        </p:nvSpPr>
        <p:spPr>
          <a:xfrm>
            <a:off x="0" y="121027"/>
            <a:ext cx="121919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  <a:p>
            <a:pPr algn="ctr"/>
            <a:r>
              <a:rPr lang="en-US" sz="6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(Extraction / Prediction)</a:t>
            </a:r>
          </a:p>
          <a:p>
            <a:pPr algn="ctr"/>
            <a:r>
              <a:rPr lang="en-US" sz="6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035CC-7FA5-F682-49C1-CABF539DCDFA}"/>
              </a:ext>
            </a:extLst>
          </p:cNvPr>
          <p:cNvSpPr txBox="1"/>
          <p:nvPr/>
        </p:nvSpPr>
        <p:spPr>
          <a:xfrm>
            <a:off x="640080" y="3429000"/>
            <a:ext cx="10713720" cy="2546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Dataset: ShanghaiTech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Extraction: Inflated 3D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ConvNet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Prediction: Robust Temporal Feature Magnitude Learning (</a:t>
            </a:r>
            <a:r>
              <a:rPr 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RTFM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99E773-FEE2-3E8D-5715-31FB44FC5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6197" y="0"/>
            <a:ext cx="608518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AE7B4E-3378-DC83-4F43-0100732161EA}"/>
              </a:ext>
            </a:extLst>
          </p:cNvPr>
          <p:cNvSpPr/>
          <p:nvPr/>
        </p:nvSpPr>
        <p:spPr>
          <a:xfrm>
            <a:off x="12481560" y="-47658"/>
            <a:ext cx="322984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A46ED-66C5-BEF3-F8F5-BDF7E5063058}"/>
              </a:ext>
            </a:extLst>
          </p:cNvPr>
          <p:cNvSpPr txBox="1"/>
          <p:nvPr/>
        </p:nvSpPr>
        <p:spPr>
          <a:xfrm>
            <a:off x="12643052" y="799449"/>
            <a:ext cx="55168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br>
              <a:rPr lang="en-US" sz="6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</a:p>
        </p:txBody>
      </p:sp>
      <p:pic>
        <p:nvPicPr>
          <p:cNvPr id="12" name="Picture 1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CC6F1A3-99F3-C738-C8F9-F109580DA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228622" y="3381342"/>
            <a:ext cx="3931310" cy="393131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820B8CA-5870-C562-76DB-3A71711CF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170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FD2F8B-0120-5384-343A-37A3DD345465}"/>
              </a:ext>
            </a:extLst>
          </p:cNvPr>
          <p:cNvSpPr/>
          <p:nvPr/>
        </p:nvSpPr>
        <p:spPr>
          <a:xfrm>
            <a:off x="6675120" y="0"/>
            <a:ext cx="5516880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75BF0-CE12-9F5A-8CF0-ED0F68C8A084}"/>
              </a:ext>
            </a:extLst>
          </p:cNvPr>
          <p:cNvSpPr txBox="1"/>
          <p:nvPr/>
        </p:nvSpPr>
        <p:spPr>
          <a:xfrm>
            <a:off x="6672071" y="853440"/>
            <a:ext cx="55168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br>
              <a:rPr lang="en-US" sz="6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4476E58-2D31-D775-4416-0AE24DC2F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pic>
        <p:nvPicPr>
          <p:cNvPr id="3" name="Picture 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DEBA76B-849A-4FF1-5CEF-020DDBE37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0690" y="3428995"/>
            <a:ext cx="3931310" cy="39313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7BBA1-5B71-31FE-B12B-86D7DC562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E696-B280-49E6-9A66-C3346FB07A22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576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343</Words>
  <Application>Microsoft Office PowerPoint</Application>
  <PresentationFormat>Widescreen</PresentationFormat>
  <Paragraphs>145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Office Theme</vt:lpstr>
      <vt:lpstr>Passenger Flow Tracking</vt:lpstr>
      <vt:lpstr>Meet the team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Passenger Flow Tracking</dc:title>
  <dc:creator>سعيد خالد سعيد عاشور</dc:creator>
  <cp:lastModifiedBy>سعيد خالد سعيد عاشور</cp:lastModifiedBy>
  <cp:revision>7</cp:revision>
  <dcterms:created xsi:type="dcterms:W3CDTF">2023-07-05T12:31:48Z</dcterms:created>
  <dcterms:modified xsi:type="dcterms:W3CDTF">2023-07-09T21:23:59Z</dcterms:modified>
</cp:coreProperties>
</file>